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bcc112339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bcc11233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bd291f0c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bd291f0c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11309a4a4509fd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11309a4a4509fd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bcb267c0c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bcb267c0c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bcb267c0c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bcb267c0c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bcb267c0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bcb267c0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bcb267c0c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bcb267c0c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bcb267c0c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bcb267c0c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bcb267c0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bcb267c0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bcb267c0c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bcb267c0c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bcb267c0c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bcb267c0c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cb267c0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cb267c0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bcb267c0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bcb267c0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6bcdfbde4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6bcdfbde4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bcb267c0c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6bcb267c0c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bcb267c0c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bcb267c0c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c005786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c005786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bcc11233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bcc11233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c0057860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c0057860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bcb267c0c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bcb267c0c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bcc11233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bcc11233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Relationship Id="rId5" Type="http://schemas.openxmlformats.org/officeDocument/2006/relationships/image" Target="../media/image4.png"/><Relationship Id="rId6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6085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Name: DBMS Knights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2632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Group Members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Siddhartha Dimania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Indrajit Swami</a:t>
            </a:r>
            <a:br>
              <a:rPr lang="en"/>
            </a:br>
            <a:r>
              <a:rPr lang="en"/>
              <a:t>Kavit Mehta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Kaustubh Rajput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075" y="564525"/>
            <a:ext cx="7777976" cy="395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11700" y="15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Schema Comparison</a:t>
            </a:r>
            <a:endParaRPr/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450" y="729175"/>
            <a:ext cx="6004176" cy="410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4"/>
          <p:cNvSpPr txBox="1"/>
          <p:nvPr/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34343"/>
                </a:solidFill>
              </a:rPr>
              <a:t>Software Architecture </a:t>
            </a:r>
            <a:endParaRPr sz="3600">
              <a:solidFill>
                <a:srgbClr val="2A399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52550"/>
            <a:ext cx="1322225" cy="132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4"/>
          <p:cNvSpPr/>
          <p:nvPr/>
        </p:nvSpPr>
        <p:spPr>
          <a:xfrm>
            <a:off x="1633925" y="1743750"/>
            <a:ext cx="855300" cy="4122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4"/>
          <p:cNvSpPr txBox="1"/>
          <p:nvPr/>
        </p:nvSpPr>
        <p:spPr>
          <a:xfrm>
            <a:off x="1558075" y="2247400"/>
            <a:ext cx="12216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Hibernate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24"/>
          <p:cNvSpPr/>
          <p:nvPr/>
        </p:nvSpPr>
        <p:spPr>
          <a:xfrm>
            <a:off x="2595925" y="1545350"/>
            <a:ext cx="290100" cy="22893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4"/>
          <p:cNvSpPr txBox="1"/>
          <p:nvPr/>
        </p:nvSpPr>
        <p:spPr>
          <a:xfrm>
            <a:off x="1817525" y="3880525"/>
            <a:ext cx="2365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        Services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4"/>
          <p:cNvSpPr txBox="1"/>
          <p:nvPr/>
        </p:nvSpPr>
        <p:spPr>
          <a:xfrm>
            <a:off x="566000" y="1377450"/>
            <a:ext cx="10680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581250" y="2644250"/>
            <a:ext cx="12216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Database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3625" y="1856525"/>
            <a:ext cx="3125269" cy="132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/>
          <p:nvPr/>
        </p:nvSpPr>
        <p:spPr>
          <a:xfrm>
            <a:off x="4183325" y="1820100"/>
            <a:ext cx="22893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Backend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4"/>
          <p:cNvSpPr/>
          <p:nvPr/>
        </p:nvSpPr>
        <p:spPr>
          <a:xfrm>
            <a:off x="3331022" y="1614050"/>
            <a:ext cx="2439600" cy="2033100"/>
          </a:xfrm>
          <a:prstGeom prst="rect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/>
          <p:nvPr/>
        </p:nvSpPr>
        <p:spPr>
          <a:xfrm>
            <a:off x="2886025" y="2186375"/>
            <a:ext cx="457800" cy="1680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/>
          <p:nvPr/>
        </p:nvSpPr>
        <p:spPr>
          <a:xfrm>
            <a:off x="7012850" y="1856525"/>
            <a:ext cx="1596300" cy="1977900"/>
          </a:xfrm>
          <a:prstGeom prst="rect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6450" y="1987600"/>
            <a:ext cx="606609" cy="6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/>
          <p:nvPr/>
        </p:nvSpPr>
        <p:spPr>
          <a:xfrm>
            <a:off x="6854175" y="1469025"/>
            <a:ext cx="17550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User Interface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4"/>
          <p:cNvSpPr/>
          <p:nvPr/>
        </p:nvSpPr>
        <p:spPr>
          <a:xfrm>
            <a:off x="7312050" y="2628975"/>
            <a:ext cx="152700" cy="351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96450" y="3013550"/>
            <a:ext cx="606600" cy="60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/>
          <p:nvPr/>
        </p:nvSpPr>
        <p:spPr>
          <a:xfrm>
            <a:off x="7571550" y="2628975"/>
            <a:ext cx="152700" cy="3510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4"/>
          <p:cNvSpPr/>
          <p:nvPr/>
        </p:nvSpPr>
        <p:spPr>
          <a:xfrm>
            <a:off x="5877675" y="2506875"/>
            <a:ext cx="1068000" cy="2595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</a:t>
            </a:r>
            <a:endParaRPr/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Sign-Up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Sign-In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Secure Login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User Profile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Order Purchase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Order History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View</a:t>
            </a:r>
            <a:endParaRPr/>
          </a:p>
        </p:txBody>
      </p:sp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login is not required to </a:t>
            </a:r>
            <a:r>
              <a:rPr lang="en"/>
              <a:t>be able to view all the bank options.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Sign In and Sign Up Functionality is given by providing buttons at top right corner of the page.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Search Functionality is also provided at the top right corner.</a:t>
            </a:r>
            <a:endParaRPr/>
          </a:p>
        </p:txBody>
      </p:sp>
      <p:pic>
        <p:nvPicPr>
          <p:cNvPr id="152" name="Google Shape;1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7874" y="1152475"/>
            <a:ext cx="4486025" cy="2562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311700" y="83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Bank Card View </a:t>
            </a:r>
            <a:endParaRPr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311700" y="1152475"/>
            <a:ext cx="3868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Debit Cards</a:t>
            </a:r>
            <a:endParaRPr/>
          </a:p>
        </p:txBody>
      </p:sp>
      <p:sp>
        <p:nvSpPr>
          <p:cNvPr id="159" name="Google Shape;159;p27"/>
          <p:cNvSpPr txBox="1"/>
          <p:nvPr>
            <p:ph idx="2" type="body"/>
          </p:nvPr>
        </p:nvSpPr>
        <p:spPr>
          <a:xfrm>
            <a:off x="4832400" y="1152475"/>
            <a:ext cx="3999900" cy="4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Credit Cards</a:t>
            </a:r>
            <a:endParaRPr/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212" y="835637"/>
            <a:ext cx="3605177" cy="2059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835638"/>
            <a:ext cx="3605199" cy="2059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2225" y="3074275"/>
            <a:ext cx="3459752" cy="1976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311700" y="174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Secure Login</a:t>
            </a:r>
            <a:endParaRPr/>
          </a:p>
        </p:txBody>
      </p:sp>
      <p:sp>
        <p:nvSpPr>
          <p:cNvPr id="168" name="Google Shape;168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We’re maintaining proper session across the application so that </a:t>
            </a:r>
            <a:r>
              <a:rPr lang="en"/>
              <a:t>relevant transactions can be only done by logged in user. </a:t>
            </a: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 the ‘</a:t>
            </a:r>
            <a:r>
              <a:rPr lang="en">
                <a:solidFill>
                  <a:schemeClr val="dk1"/>
                </a:solidFill>
              </a:rPr>
              <a:t>Bank Card View</a:t>
            </a:r>
            <a:r>
              <a:rPr lang="en"/>
              <a:t>’, the cards can be purchased only when the ‘User’ is logged in or else it will give an error page.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concentrated on error generation as well.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We’re using </a:t>
            </a:r>
            <a:r>
              <a:rPr lang="en">
                <a:solidFill>
                  <a:srgbClr val="FFFFFF"/>
                </a:solidFill>
              </a:rPr>
              <a:t>hibernate query functions</a:t>
            </a:r>
            <a:r>
              <a:rPr lang="en"/>
              <a:t> with proper attributes that’s the reason that </a:t>
            </a:r>
            <a:r>
              <a:rPr lang="en">
                <a:solidFill>
                  <a:srgbClr val="FFFFFF"/>
                </a:solidFill>
              </a:rPr>
              <a:t>sql injection is also not possible</a:t>
            </a:r>
            <a:r>
              <a:rPr lang="en"/>
              <a:t> through out the application. (next page)</a:t>
            </a:r>
            <a:endParaRPr/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177" y="2914650"/>
            <a:ext cx="3545602" cy="202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5750" y="818313"/>
            <a:ext cx="3545602" cy="2025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311700" y="109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Query</a:t>
            </a:r>
            <a:endParaRPr/>
          </a:p>
        </p:txBody>
      </p:sp>
      <p:pic>
        <p:nvPicPr>
          <p:cNvPr id="176" name="Google Shape;17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213" y="681801"/>
            <a:ext cx="7236422" cy="4354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Sign-Up View</a:t>
            </a:r>
            <a:endParaRPr/>
          </a:p>
        </p:txBody>
      </p:sp>
      <p:sp>
        <p:nvSpPr>
          <p:cNvPr id="182" name="Google Shape;182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Sign-Up view needs following fields to be entered.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First Name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Email address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Password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Address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While saving the password, </a:t>
            </a:r>
            <a:r>
              <a:rPr lang="en">
                <a:solidFill>
                  <a:srgbClr val="FFFFFF"/>
                </a:solidFill>
              </a:rPr>
              <a:t>we’re encrypting it with salted hash</a:t>
            </a:r>
            <a:r>
              <a:rPr lang="en"/>
              <a:t>. Here we’re computing </a:t>
            </a:r>
            <a:r>
              <a:rPr lang="en">
                <a:solidFill>
                  <a:srgbClr val="FFFFFF"/>
                </a:solidFill>
              </a:rPr>
              <a:t>PBKDF2 hash</a:t>
            </a:r>
            <a:r>
              <a:rPr lang="en"/>
              <a:t> of the given plaintext password.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With the same password we’re generating different salted hashes. (Given in the Fig.2)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9675" y="1017725"/>
            <a:ext cx="3797427" cy="18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1588" y="3450200"/>
            <a:ext cx="4725500" cy="12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0"/>
          <p:cNvSpPr txBox="1"/>
          <p:nvPr/>
        </p:nvSpPr>
        <p:spPr>
          <a:xfrm>
            <a:off x="6390425" y="4728300"/>
            <a:ext cx="6729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Fig.2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title"/>
          </p:nvPr>
        </p:nvSpPr>
        <p:spPr>
          <a:xfrm>
            <a:off x="-148800" y="128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Detail View</a:t>
            </a:r>
            <a:endParaRPr/>
          </a:p>
        </p:txBody>
      </p:sp>
      <p:sp>
        <p:nvSpPr>
          <p:cNvPr id="191" name="Google Shape;191;p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show the orders we’re joining three tables: CARD_ORDERED, </a:t>
            </a:r>
            <a:r>
              <a:rPr lang="en"/>
              <a:t>BANKCARD and </a:t>
            </a:r>
            <a:r>
              <a:rPr lang="en"/>
              <a:t>BANK. </a:t>
            </a:r>
            <a:endParaRPr/>
          </a:p>
        </p:txBody>
      </p:sp>
      <p:pic>
        <p:nvPicPr>
          <p:cNvPr id="192" name="Google Shape;1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25" y="2448475"/>
            <a:ext cx="6057452" cy="242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6000" y="630525"/>
            <a:ext cx="4168452" cy="2381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/ Overview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u="sng">
                <a:solidFill>
                  <a:srgbClr val="FFFFFF"/>
                </a:solidFill>
              </a:rPr>
              <a:t>Summary</a:t>
            </a:r>
            <a:r>
              <a:rPr lang="en" u="sng">
                <a:solidFill>
                  <a:srgbClr val="FFFFFF"/>
                </a:solidFill>
              </a:rPr>
              <a:t>:</a:t>
            </a:r>
            <a:endParaRPr u="sng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 sz="1350">
                <a:solidFill>
                  <a:srgbClr val="FFFFFF"/>
                </a:solidFill>
              </a:rPr>
              <a:t>This System provides the User a single combined online platform where a person can purchase different banks cards from a single website. </a:t>
            </a:r>
            <a:endParaRPr sz="135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 sz="1350">
                <a:solidFill>
                  <a:srgbClr val="FFFFFF"/>
                </a:solidFill>
              </a:rPr>
              <a:t>The website will have banks and if a person clicks on a bank, the site will open a list of cards related to that bank and the person can easily purchase that card instead of search different card though the whole internet.</a:t>
            </a:r>
            <a:endParaRPr sz="135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chema in SQL and Constraints</a:t>
            </a:r>
            <a:endParaRPr/>
          </a:p>
        </p:txBody>
      </p:sp>
      <p:pic>
        <p:nvPicPr>
          <p:cNvPr id="199" name="Google Shape;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375" y="1067300"/>
            <a:ext cx="3329801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075" y="1424050"/>
            <a:ext cx="4352026" cy="279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Updates Query 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can reset the password from the ‘</a:t>
            </a:r>
            <a:r>
              <a:rPr lang="en">
                <a:solidFill>
                  <a:srgbClr val="FFFFFF"/>
                </a:solidFill>
              </a:rPr>
              <a:t>Sign-in</a:t>
            </a:r>
            <a:r>
              <a:rPr lang="en"/>
              <a:t>’ View by selecting ‘Forget Password’ button at the bottom which leads the User to the ‘</a:t>
            </a:r>
            <a:r>
              <a:rPr lang="en">
                <a:solidFill>
                  <a:srgbClr val="FFFFFF"/>
                </a:solidFill>
              </a:rPr>
              <a:t>Forget Password</a:t>
            </a:r>
            <a:r>
              <a:rPr lang="en"/>
              <a:t>’ View.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the Application requires the user to enter the email-id where the new reset password link will be sent.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Once the User submit the new password the database resets the password in the database.</a:t>
            </a:r>
            <a:endParaRPr/>
          </a:p>
        </p:txBody>
      </p:sp>
      <p:pic>
        <p:nvPicPr>
          <p:cNvPr id="207" name="Google Shape;2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2650" y="692975"/>
            <a:ext cx="2757577" cy="157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6025" y="2685075"/>
            <a:ext cx="4900024" cy="142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type="title"/>
          </p:nvPr>
        </p:nvSpPr>
        <p:spPr>
          <a:xfrm>
            <a:off x="3485700" y="1931025"/>
            <a:ext cx="20193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Class Diagram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475" y="1017725"/>
            <a:ext cx="7265325" cy="377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1317450" y="4168700"/>
            <a:ext cx="6407100" cy="5178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*Primary keys : </a:t>
            </a:r>
            <a:r>
              <a:rPr lang="en" sz="1100" u="sng">
                <a:solidFill>
                  <a:srgbClr val="4472C4"/>
                </a:solidFill>
              </a:rPr>
              <a:t>Blue.</a:t>
            </a:r>
            <a:r>
              <a:rPr lang="en" sz="1100">
                <a:solidFill>
                  <a:srgbClr val="4472C4"/>
                </a:solidFill>
              </a:rPr>
              <a:t>  </a:t>
            </a:r>
            <a:r>
              <a:rPr lang="en" sz="1100">
                <a:solidFill>
                  <a:srgbClr val="000000"/>
                </a:solidFill>
              </a:rPr>
              <a:t>*Foreign Keys: </a:t>
            </a:r>
            <a:r>
              <a:rPr lang="en" sz="1100">
                <a:solidFill>
                  <a:srgbClr val="FF0000"/>
                </a:solidFill>
              </a:rPr>
              <a:t>Red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 u="sng">
              <a:solidFill>
                <a:srgbClr val="4472C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121925"/>
            <a:ext cx="8520600" cy="6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Class Diagram to Relational Model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400" y="890350"/>
            <a:ext cx="6407199" cy="3362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Dependencies: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61900"/>
            <a:ext cx="8520601" cy="235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171500"/>
            <a:ext cx="8520600" cy="4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BCNF Decomposition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400" y="660200"/>
            <a:ext cx="8520600" cy="421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BCNF Decomposition</a:t>
            </a:r>
            <a:endParaRPr/>
          </a:p>
        </p:txBody>
      </p:sp>
      <p:sp>
        <p:nvSpPr>
          <p:cNvPr id="93" name="Google Shape;93;p19"/>
          <p:cNvSpPr txBox="1"/>
          <p:nvPr>
            <p:ph idx="2" type="body"/>
          </p:nvPr>
        </p:nvSpPr>
        <p:spPr>
          <a:xfrm>
            <a:off x="412200" y="1248775"/>
            <a:ext cx="688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ORDER_ID -&gt; PAYMENT_ID,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BANKCARD_ID -&gt; ORDER_ID.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BCNF doesn’t have these fds since our project design and requirements do not require these FDs to be preserved.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So, our final schema does not contain above two fds.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143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Third Normal Form (3NF) Synthesis Algorithm</a:t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0675" y="843975"/>
            <a:ext cx="5962650" cy="404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700" y="677425"/>
            <a:ext cx="7401625" cy="367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